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9" r:id="rId3"/>
    <p:sldId id="260" r:id="rId4"/>
    <p:sldId id="262" r:id="rId5"/>
    <p:sldId id="263" r:id="rId6"/>
    <p:sldId id="267" r:id="rId7"/>
    <p:sldId id="265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373E"/>
    <a:srgbClr val="2C4A3E"/>
    <a:srgbClr val="2C373E"/>
    <a:srgbClr val="00743A"/>
    <a:srgbClr val="00023A"/>
    <a:srgbClr val="003300"/>
    <a:srgbClr val="006600"/>
    <a:srgbClr val="2C5E6A"/>
    <a:srgbClr val="AED4DD"/>
    <a:srgbClr val="CD4B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71" autoAdjust="0"/>
    <p:restoredTop sz="94660"/>
  </p:normalViewPr>
  <p:slideViewPr>
    <p:cSldViewPr snapToGrid="0">
      <p:cViewPr varScale="1">
        <p:scale>
          <a:sx n="80" d="100"/>
          <a:sy n="80" d="100"/>
        </p:scale>
        <p:origin x="67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1B068D0-E86F-4296-B42F-E0B5251A01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5446F72-0819-44CE-9104-24EF40480A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2FA4349-16E4-40A3-9E7B-9EB44D6CD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2CB86-C40F-4B0C-B4E6-A616339DA2B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6C7E312-01F1-4E53-A87B-412F462DA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C69F7DC-023E-44AB-8D3B-F0C136FC5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FF5BD-F1E4-4235-9BC5-F1D62DB6A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394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243B7A-2680-4824-A284-78CACB21E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6268CCD9-A1F5-407F-9056-1603686E65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7135C3D-F4DE-402A-BE75-DE3F1DCE1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2CB86-C40F-4B0C-B4E6-A616339DA2B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5719897-47B8-44AE-8712-319C3DB85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FB6A645-4183-4DFC-B0E2-C1383D3FF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FF5BD-F1E4-4235-9BC5-F1D62DB6A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035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0FF3DF2F-C97F-4C7F-8F19-D6C4092E9C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2574C486-55E7-4944-B4EF-4745850DD1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2D6FC37-E848-48ED-9B08-9D7CE9B77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2CB86-C40F-4B0C-B4E6-A616339DA2B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E4290DE-FB8B-420C-89A2-C854174FD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E2E5CC8-E550-42B4-B606-876EECF9D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FF5BD-F1E4-4235-9BC5-F1D62DB6A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113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EBA3BCA-0A57-4C44-B784-A8DF31E0F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EF9E585-88EC-4C43-9774-5955A97A0F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0C843CB-9B67-449D-8D6D-B496DA53F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2CB86-C40F-4B0C-B4E6-A616339DA2B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A95C7C1-818F-4EDE-A94C-04C7F602F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A6C2E70-0C41-483A-8306-C49761CB2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FF5BD-F1E4-4235-9BC5-F1D62DB6A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100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01C6A1C-D2A9-4B29-9A0B-83A1B35A6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FD8EC13-4BD0-452E-BDC3-E6C2189427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7E8FA7B-E33B-4CE5-B03A-C056900B3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2CB86-C40F-4B0C-B4E6-A616339DA2B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3049A95-BD0F-4478-8B74-D81FFA81E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00ACBFB-DD8A-4B46-89CC-2F8359C57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FF5BD-F1E4-4235-9BC5-F1D62DB6A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153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B2CF9E-5FC8-4902-B700-D953B049F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7B5EEDB-585A-4412-A3E9-E8392FE0FC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557D0C5-B7F4-469F-8B37-3853922A2C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0094E14-CB3F-4674-A04D-13334384C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2CB86-C40F-4B0C-B4E6-A616339DA2B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1774BBC-02B2-4D87-9BFD-037ACECBA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9ED0FD0-D7FE-4D10-A047-B4CC3F25B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FF5BD-F1E4-4235-9BC5-F1D62DB6A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864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B6B1257-E948-412C-987A-985ADA06A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13F6304-811A-465C-858B-30307D428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0A6329C-FFDE-43C5-93A8-06FE380514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7D16A5B5-4034-4973-8FAA-194FBEED48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D180944D-367F-40D6-BF26-316B3E105E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921BFD4D-5AFA-49DE-8216-9ECC95B44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2CB86-C40F-4B0C-B4E6-A616339DA2B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D99EEE36-CD62-45ED-BF75-D35DEB4F7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F65AE84-9A5F-47CF-B6ED-AA033963B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FF5BD-F1E4-4235-9BC5-F1D62DB6A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356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27D0A9-B5B1-427D-A649-5AB8DDC71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F6A947BD-F1AE-4FB3-A09E-C14917B64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2CB86-C40F-4B0C-B4E6-A616339DA2B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F35B08E-7E47-4B59-B49A-3B2BE1442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EB8447E-335D-40E9-BF45-BA63F21B9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FF5BD-F1E4-4235-9BC5-F1D62DB6A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464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DFCE1732-0541-4D0C-9FEE-722EAADF9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2CB86-C40F-4B0C-B4E6-A616339DA2B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4FC61B8-95A5-44B8-A9A5-29F06E9B2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1D06623-AA3C-4E46-A9DE-7B702DDE4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FF5BD-F1E4-4235-9BC5-F1D62DB6A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150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99B1E-5089-4A2E-86A9-01322A28B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4BD4810-0BCC-4E0B-9CAD-2E79E0CCA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8F24B0B-35F9-47AA-9215-5CFED10596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88ED485-A95B-4743-BA49-33A5226B7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2CB86-C40F-4B0C-B4E6-A616339DA2B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25CDA37-B74E-4397-9820-7E3744830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7DAD4F9-13DC-48D5-8BDB-F152720C6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FF5BD-F1E4-4235-9BC5-F1D62DB6A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160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D17F021-0E8B-41C6-8B4E-1EBE91880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DE098F75-5059-4152-9FBD-129CA6C26E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22A649A-B4C9-4A1D-B71D-7CA8C18DDC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F24D21D-DAF5-4223-9261-1CAA5AC8B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2CB86-C40F-4B0C-B4E6-A616339DA2B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426FFA9-F790-4C66-B384-203C33FB1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D85024F-9795-4229-96A1-46319C6C2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FF5BD-F1E4-4235-9BC5-F1D62DB6A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920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6EAB1690-A484-45F2-8D12-86EA2ABDF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7BCB433-CABA-4F5D-B8FB-6BBA55D356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A991D50-5B0E-484C-892C-AB64384533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B2CB86-C40F-4B0C-B4E6-A616339DA2B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2A7E36A-0F3C-496C-97DE-8D45BA090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8ED81C2-8599-4CDB-BA20-860EFD194B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1FF5BD-F1E4-4235-9BC5-F1D62DB6A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22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0197B2C-157D-431D-A72D-443C3A54E3A2}"/>
              </a:ext>
            </a:extLst>
          </p:cNvPr>
          <p:cNvSpPr txBox="1"/>
          <p:nvPr/>
        </p:nvSpPr>
        <p:spPr>
          <a:xfrm>
            <a:off x="0" y="0"/>
            <a:ext cx="12192000" cy="1477328"/>
          </a:xfrm>
          <a:prstGeom prst="rect">
            <a:avLst/>
          </a:prstGeom>
          <a:solidFill>
            <a:srgbClr val="1A373E"/>
          </a:solidFill>
        </p:spPr>
        <p:txBody>
          <a:bodyPr wrap="square" rtlCol="0">
            <a:spAutoFit/>
          </a:bodyPr>
          <a:lstStyle/>
          <a:p>
            <a:pPr algn="ctr"/>
            <a:endParaRPr lang="en-US" dirty="0" smtClean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Microsoft PowerBI Project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04AFAC-3853-4075-9D67-1DFAC7BAD522}"/>
              </a:ext>
            </a:extLst>
          </p:cNvPr>
          <p:cNvSpPr txBox="1"/>
          <p:nvPr/>
        </p:nvSpPr>
        <p:spPr>
          <a:xfrm>
            <a:off x="0" y="2926620"/>
            <a:ext cx="12192000" cy="5755422"/>
          </a:xfrm>
          <a:prstGeom prst="rect">
            <a:avLst/>
          </a:prstGeom>
          <a:solidFill>
            <a:srgbClr val="2C4A3E"/>
          </a:solidFill>
        </p:spPr>
        <p:txBody>
          <a:bodyPr wrap="square" rtlCol="0">
            <a:spAutoFit/>
          </a:bodyPr>
          <a:lstStyle/>
          <a:p>
            <a:pPr algn="ctr"/>
            <a:endParaRPr lang="en-US" sz="2000" dirty="0" smtClean="0">
              <a:solidFill>
                <a:schemeClr val="bg1"/>
              </a:solidFill>
            </a:endParaRPr>
          </a:p>
          <a:p>
            <a:pPr algn="ctr"/>
            <a:endParaRPr lang="en-US" sz="2000" dirty="0">
              <a:solidFill>
                <a:schemeClr val="bg1"/>
              </a:solidFill>
            </a:endParaRPr>
          </a:p>
          <a:p>
            <a:pPr algn="ctr"/>
            <a:endParaRPr lang="en-US" sz="2000" dirty="0" smtClean="0">
              <a:solidFill>
                <a:schemeClr val="bg1"/>
              </a:solidFill>
            </a:endParaRPr>
          </a:p>
          <a:p>
            <a:pPr algn="ctr"/>
            <a:r>
              <a:rPr lang="en-US" sz="3600" dirty="0" smtClean="0">
                <a:solidFill>
                  <a:schemeClr val="bg1"/>
                </a:solidFill>
              </a:rPr>
              <a:t>Submitted by </a:t>
            </a:r>
          </a:p>
          <a:p>
            <a:pPr algn="ctr"/>
            <a:endParaRPr lang="en-US" sz="3600" dirty="0" smtClean="0">
              <a:solidFill>
                <a:schemeClr val="bg1"/>
              </a:solidFill>
            </a:endParaRPr>
          </a:p>
          <a:p>
            <a:pPr algn="ctr"/>
            <a:r>
              <a:rPr lang="en-US" sz="3600" dirty="0" smtClean="0">
                <a:solidFill>
                  <a:schemeClr val="bg1"/>
                </a:solidFill>
              </a:rPr>
              <a:t>RABIA BASRI</a:t>
            </a:r>
          </a:p>
          <a:p>
            <a:pPr algn="ctr"/>
            <a:endParaRPr lang="en-US" sz="2000" dirty="0">
              <a:solidFill>
                <a:schemeClr val="bg1"/>
              </a:solidFill>
            </a:endParaRPr>
          </a:p>
          <a:p>
            <a:pPr algn="ctr"/>
            <a:endParaRPr lang="en-US" sz="2000" dirty="0" smtClean="0">
              <a:solidFill>
                <a:schemeClr val="bg1"/>
              </a:solidFill>
            </a:endParaRPr>
          </a:p>
          <a:p>
            <a:pPr algn="ctr"/>
            <a:endParaRPr lang="en-US" sz="2000" dirty="0">
              <a:solidFill>
                <a:schemeClr val="bg1"/>
              </a:solidFill>
            </a:endParaRPr>
          </a:p>
          <a:p>
            <a:pPr algn="ctr"/>
            <a:endParaRPr lang="en-US" sz="2000" dirty="0" smtClean="0">
              <a:solidFill>
                <a:schemeClr val="bg1"/>
              </a:solidFill>
            </a:endParaRPr>
          </a:p>
          <a:p>
            <a:pPr algn="ctr"/>
            <a:endParaRPr lang="en-US" sz="2000" dirty="0">
              <a:solidFill>
                <a:schemeClr val="bg1"/>
              </a:solidFill>
            </a:endParaRPr>
          </a:p>
          <a:p>
            <a:pPr algn="ctr"/>
            <a:endParaRPr lang="en-US" sz="2000" dirty="0" smtClean="0">
              <a:solidFill>
                <a:schemeClr val="bg1"/>
              </a:solidFill>
            </a:endParaRPr>
          </a:p>
          <a:p>
            <a:pPr algn="ctr"/>
            <a:endParaRPr lang="en-US" sz="2000" dirty="0">
              <a:solidFill>
                <a:schemeClr val="bg1"/>
              </a:solidFill>
            </a:endParaRPr>
          </a:p>
          <a:p>
            <a:pPr algn="ctr"/>
            <a:endParaRPr lang="en-US" sz="2000" dirty="0" smtClean="0">
              <a:solidFill>
                <a:schemeClr val="bg1"/>
              </a:solidFill>
            </a:endParaRPr>
          </a:p>
          <a:p>
            <a:pPr algn="ctr"/>
            <a:endParaRPr lang="en-US" sz="2000" dirty="0">
              <a:solidFill>
                <a:schemeClr val="bg1"/>
              </a:solidFill>
            </a:endParaRPr>
          </a:p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0197B2C-157D-431D-A72D-443C3A54E3A2}"/>
              </a:ext>
            </a:extLst>
          </p:cNvPr>
          <p:cNvSpPr txBox="1"/>
          <p:nvPr/>
        </p:nvSpPr>
        <p:spPr>
          <a:xfrm>
            <a:off x="0" y="1356960"/>
            <a:ext cx="12192000" cy="1569660"/>
          </a:xfrm>
          <a:prstGeom prst="rect">
            <a:avLst/>
          </a:prstGeom>
          <a:solidFill>
            <a:srgbClr val="1A373E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 smtClean="0">
                <a:solidFill>
                  <a:schemeClr val="bg1"/>
                </a:solidFill>
              </a:rPr>
              <a:t> Project 1 – Crime Analysis  Report</a:t>
            </a:r>
          </a:p>
          <a:p>
            <a:pPr algn="just"/>
            <a:endParaRPr lang="en-US" dirty="0">
              <a:solidFill>
                <a:schemeClr val="bg1"/>
              </a:solidFill>
            </a:endParaRPr>
          </a:p>
          <a:p>
            <a:pPr algn="just"/>
            <a:endParaRPr lang="en-US" dirty="0" smtClean="0">
              <a:solidFill>
                <a:schemeClr val="bg1"/>
              </a:solidFill>
            </a:endParaRPr>
          </a:p>
          <a:p>
            <a:pPr algn="just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3136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63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38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04AFAC-3853-4075-9D67-1DFAC7BAD522}"/>
              </a:ext>
            </a:extLst>
          </p:cNvPr>
          <p:cNvSpPr txBox="1"/>
          <p:nvPr/>
        </p:nvSpPr>
        <p:spPr>
          <a:xfrm>
            <a:off x="0" y="0"/>
            <a:ext cx="12192000" cy="6678751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endParaRPr lang="en-US" sz="9600" dirty="0" smtClean="0">
              <a:solidFill>
                <a:schemeClr val="bg1"/>
              </a:solidFill>
            </a:endParaRPr>
          </a:p>
          <a:p>
            <a:pPr algn="ctr"/>
            <a:endParaRPr lang="en-US" sz="9600" dirty="0">
              <a:solidFill>
                <a:schemeClr val="bg1"/>
              </a:solidFill>
            </a:endParaRPr>
          </a:p>
          <a:p>
            <a:pPr algn="ctr"/>
            <a:r>
              <a:rPr lang="en-US" sz="9600" dirty="0" smtClean="0">
                <a:solidFill>
                  <a:schemeClr val="bg1"/>
                </a:solidFill>
              </a:rPr>
              <a:t>Thank You.</a:t>
            </a:r>
          </a:p>
          <a:p>
            <a:pPr algn="ctr"/>
            <a:endParaRPr lang="en-US" sz="4000" dirty="0" smtClean="0">
              <a:solidFill>
                <a:schemeClr val="bg1"/>
              </a:solidFill>
            </a:endParaRPr>
          </a:p>
          <a:p>
            <a:pPr algn="ctr"/>
            <a:endParaRPr lang="en-US" sz="4000" dirty="0">
              <a:solidFill>
                <a:schemeClr val="bg1"/>
              </a:solidFill>
            </a:endParaRPr>
          </a:p>
          <a:p>
            <a:pPr algn="ctr"/>
            <a:endParaRPr lang="en-US" sz="4000" dirty="0" smtClean="0">
              <a:solidFill>
                <a:schemeClr val="bg1"/>
              </a:solidFill>
            </a:endParaRPr>
          </a:p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1787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0197B2C-157D-431D-A72D-443C3A54E3A2}"/>
              </a:ext>
            </a:extLst>
          </p:cNvPr>
          <p:cNvSpPr txBox="1"/>
          <p:nvPr/>
        </p:nvSpPr>
        <p:spPr>
          <a:xfrm>
            <a:off x="0" y="0"/>
            <a:ext cx="12192000" cy="150810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2000" dirty="0" smtClean="0">
              <a:solidFill>
                <a:schemeClr val="bg1"/>
              </a:solidFill>
            </a:endParaRPr>
          </a:p>
          <a:p>
            <a:pPr algn="ctr"/>
            <a:r>
              <a:rPr lang="en-US" sz="2400" dirty="0" smtClean="0">
                <a:solidFill>
                  <a:srgbClr val="C00000"/>
                </a:solidFill>
              </a:rPr>
              <a:t>Microsoft PowerBI Project</a:t>
            </a:r>
          </a:p>
          <a:p>
            <a:pPr algn="ctr"/>
            <a:endParaRPr lang="en-US" sz="2400" dirty="0">
              <a:solidFill>
                <a:schemeClr val="bg1"/>
              </a:solidFill>
            </a:endParaRPr>
          </a:p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04AFAC-3853-4075-9D67-1DFAC7BAD522}"/>
              </a:ext>
            </a:extLst>
          </p:cNvPr>
          <p:cNvSpPr txBox="1"/>
          <p:nvPr/>
        </p:nvSpPr>
        <p:spPr>
          <a:xfrm>
            <a:off x="0" y="2893099"/>
            <a:ext cx="12192000" cy="397031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C00000"/>
                </a:solidFill>
              </a:rPr>
              <a:t>Submitted by </a:t>
            </a:r>
          </a:p>
          <a:p>
            <a:pPr algn="ctr"/>
            <a:endParaRPr lang="en-US" sz="3600" dirty="0" smtClean="0">
              <a:solidFill>
                <a:schemeClr val="bg1"/>
              </a:solidFill>
            </a:endParaRPr>
          </a:p>
          <a:p>
            <a:pPr algn="ctr"/>
            <a:r>
              <a:rPr lang="en-US" sz="4800" dirty="0" smtClean="0">
                <a:solidFill>
                  <a:srgbClr val="C00000"/>
                </a:solidFill>
              </a:rPr>
              <a:t>RABIA BASRI</a:t>
            </a:r>
          </a:p>
          <a:p>
            <a:pPr algn="ctr"/>
            <a:endParaRPr lang="en-US" sz="4800" dirty="0">
              <a:solidFill>
                <a:schemeClr val="bg1"/>
              </a:solidFill>
            </a:endParaRPr>
          </a:p>
          <a:p>
            <a:pPr algn="ctr"/>
            <a:endParaRPr lang="en-US" sz="4800" dirty="0" smtClean="0">
              <a:solidFill>
                <a:schemeClr val="bg1"/>
              </a:solidFill>
            </a:endParaRPr>
          </a:p>
          <a:p>
            <a:pPr algn="ctr"/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0197B2C-157D-431D-A72D-443C3A54E3A2}"/>
              </a:ext>
            </a:extLst>
          </p:cNvPr>
          <p:cNvSpPr txBox="1"/>
          <p:nvPr/>
        </p:nvSpPr>
        <p:spPr>
          <a:xfrm>
            <a:off x="0" y="1323439"/>
            <a:ext cx="12192000" cy="163121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C00000"/>
                </a:solidFill>
              </a:rPr>
              <a:t>  Project 3 –Dashboard</a:t>
            </a:r>
          </a:p>
          <a:p>
            <a:pPr algn="ctr"/>
            <a:endParaRPr lang="en-US" sz="2400" dirty="0">
              <a:solidFill>
                <a:schemeClr val="bg1"/>
              </a:solidFill>
            </a:endParaRPr>
          </a:p>
          <a:p>
            <a:pPr algn="ctr"/>
            <a:endParaRPr lang="en-US" sz="2400" dirty="0" smtClean="0">
              <a:solidFill>
                <a:schemeClr val="bg1"/>
              </a:solidFill>
            </a:endParaRPr>
          </a:p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1191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0197B2C-157D-431D-A72D-443C3A54E3A2}"/>
              </a:ext>
            </a:extLst>
          </p:cNvPr>
          <p:cNvSpPr txBox="1"/>
          <p:nvPr/>
        </p:nvSpPr>
        <p:spPr>
          <a:xfrm>
            <a:off x="0" y="1107996"/>
            <a:ext cx="12192000" cy="590931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rgbClr val="C00000"/>
              </a:solidFill>
            </a:endParaRPr>
          </a:p>
          <a:p>
            <a:r>
              <a:rPr lang="en-IN" b="1" dirty="0">
                <a:solidFill>
                  <a:srgbClr val="C00000"/>
                </a:solidFill>
              </a:rPr>
              <a:t>Book Ranking Analysis: </a:t>
            </a:r>
            <a:r>
              <a:rPr lang="en-IN" dirty="0">
                <a:solidFill>
                  <a:srgbClr val="C00000"/>
                </a:solidFill>
              </a:rPr>
              <a:t>Investigate the distribution of book rankings among the top 100 Bestselling books on Amazon. Identify trends or patterns in book rankings over time.</a:t>
            </a:r>
          </a:p>
          <a:p>
            <a:r>
              <a:rPr lang="en-IN" dirty="0">
                <a:solidFill>
                  <a:srgbClr val="C00000"/>
                </a:solidFill>
              </a:rPr>
              <a:t> </a:t>
            </a:r>
          </a:p>
          <a:p>
            <a:r>
              <a:rPr lang="en-IN" b="1" dirty="0">
                <a:solidFill>
                  <a:srgbClr val="C00000"/>
                </a:solidFill>
              </a:rPr>
              <a:t>Price and Rating Correlation:</a:t>
            </a:r>
            <a:r>
              <a:rPr lang="en-IN" dirty="0">
                <a:solidFill>
                  <a:srgbClr val="C00000"/>
                </a:solidFill>
              </a:rPr>
              <a:t> Explore the relationship between book prices and ratings. Determine if there's a correlation between the price of a book and its overall rating.</a:t>
            </a:r>
          </a:p>
          <a:p>
            <a:r>
              <a:rPr lang="en-IN" dirty="0">
                <a:solidFill>
                  <a:srgbClr val="C00000"/>
                </a:solidFill>
              </a:rPr>
              <a:t> </a:t>
            </a:r>
          </a:p>
          <a:p>
            <a:r>
              <a:rPr lang="en-IN" b="1" dirty="0">
                <a:solidFill>
                  <a:srgbClr val="C00000"/>
                </a:solidFill>
              </a:rPr>
              <a:t>Author Performance Analysis: </a:t>
            </a:r>
            <a:r>
              <a:rPr lang="en-IN" dirty="0" err="1">
                <a:solidFill>
                  <a:srgbClr val="C00000"/>
                </a:solidFill>
              </a:rPr>
              <a:t>Analyze</a:t>
            </a:r>
            <a:r>
              <a:rPr lang="en-IN" dirty="0">
                <a:solidFill>
                  <a:srgbClr val="C00000"/>
                </a:solidFill>
              </a:rPr>
              <a:t> the performance of authors based on the number of books they have in the top 100 Bestselling list. Identify top-performing authors and their genres.</a:t>
            </a:r>
          </a:p>
          <a:p>
            <a:r>
              <a:rPr lang="en-IN" dirty="0">
                <a:solidFill>
                  <a:srgbClr val="C00000"/>
                </a:solidFill>
              </a:rPr>
              <a:t> </a:t>
            </a:r>
          </a:p>
          <a:p>
            <a:r>
              <a:rPr lang="en-IN" b="1" dirty="0">
                <a:solidFill>
                  <a:srgbClr val="C00000"/>
                </a:solidFill>
              </a:rPr>
              <a:t>Genre Popularity Trends:</a:t>
            </a:r>
            <a:r>
              <a:rPr lang="en-IN" dirty="0">
                <a:solidFill>
                  <a:srgbClr val="C00000"/>
                </a:solidFill>
              </a:rPr>
              <a:t> Examine the popularity of different genres over the years. Determine which genres have been consistently popular and which ones have gained or lost popularity.</a:t>
            </a:r>
          </a:p>
          <a:p>
            <a:r>
              <a:rPr lang="en-IN" dirty="0">
                <a:solidFill>
                  <a:srgbClr val="C00000"/>
                </a:solidFill>
              </a:rPr>
              <a:t> </a:t>
            </a:r>
          </a:p>
          <a:p>
            <a:r>
              <a:rPr lang="en-IN" b="1" dirty="0">
                <a:solidFill>
                  <a:srgbClr val="C00000"/>
                </a:solidFill>
              </a:rPr>
              <a:t>Review Sentiment Analysis:</a:t>
            </a:r>
            <a:r>
              <a:rPr lang="en-IN" dirty="0">
                <a:solidFill>
                  <a:srgbClr val="C00000"/>
                </a:solidFill>
              </a:rPr>
              <a:t> Conduct sentiment analysis on book reviews to understand the overall sentiment towards bestselling books. Identify trends in positive and negative reviews across different genres.</a:t>
            </a:r>
          </a:p>
          <a:p>
            <a:r>
              <a:rPr lang="en-IN" dirty="0">
                <a:solidFill>
                  <a:srgbClr val="C00000"/>
                </a:solidFill>
              </a:rPr>
              <a:t> </a:t>
            </a:r>
          </a:p>
          <a:p>
            <a:r>
              <a:rPr lang="en-IN" b="1" dirty="0">
                <a:solidFill>
                  <a:srgbClr val="C00000"/>
                </a:solidFill>
              </a:rPr>
              <a:t>Reviewer Rating Comparison: </a:t>
            </a:r>
            <a:r>
              <a:rPr lang="en-IN" dirty="0">
                <a:solidFill>
                  <a:srgbClr val="C00000"/>
                </a:solidFill>
              </a:rPr>
              <a:t>Compare the ratings given by reviewers with the overall ratings of the books. Determine if there's a discrepancy between reviewer ratings and the book's overall rating.</a:t>
            </a:r>
          </a:p>
          <a:p>
            <a:endParaRPr lang="en-US" dirty="0" smtClean="0">
              <a:solidFill>
                <a:srgbClr val="C00000"/>
              </a:solidFill>
            </a:endParaRPr>
          </a:p>
          <a:p>
            <a:endParaRPr lang="en-US" dirty="0">
              <a:solidFill>
                <a:srgbClr val="C00000"/>
              </a:solidFill>
            </a:endParaRPr>
          </a:p>
          <a:p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04AFAC-3853-4075-9D67-1DFAC7BAD522}"/>
              </a:ext>
            </a:extLst>
          </p:cNvPr>
          <p:cNvSpPr txBox="1"/>
          <p:nvPr/>
        </p:nvSpPr>
        <p:spPr>
          <a:xfrm>
            <a:off x="0" y="0"/>
            <a:ext cx="12192000" cy="110799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rgbClr val="C00000"/>
                </a:solidFill>
              </a:rPr>
              <a:t>Dashboard Tasks</a:t>
            </a:r>
          </a:p>
        </p:txBody>
      </p:sp>
    </p:spTree>
    <p:extLst>
      <p:ext uri="{BB962C8B-B14F-4D97-AF65-F5344CB8AC3E}">
        <p14:creationId xmlns:p14="http://schemas.microsoft.com/office/powerpoint/2010/main" val="329479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0197B2C-157D-431D-A72D-443C3A54E3A2}"/>
              </a:ext>
            </a:extLst>
          </p:cNvPr>
          <p:cNvSpPr txBox="1"/>
          <p:nvPr/>
        </p:nvSpPr>
        <p:spPr>
          <a:xfrm>
            <a:off x="0" y="2123658"/>
            <a:ext cx="12192000" cy="480131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Verified vs. Non-verified Reviews: </a:t>
            </a:r>
            <a:r>
              <a:rPr lang="en-IN" dirty="0">
                <a:solidFill>
                  <a:srgbClr val="C00000"/>
                </a:solidFill>
              </a:rPr>
              <a:t>Compare the ratings and sentiments of verified and non-verified reviews. Determine if there's a difference in the credibility or trustworthiness of these reviews.</a:t>
            </a:r>
          </a:p>
          <a:p>
            <a:r>
              <a:rPr lang="en-IN" dirty="0">
                <a:solidFill>
                  <a:srgbClr val="C00000"/>
                </a:solidFill>
              </a:rPr>
              <a:t> </a:t>
            </a:r>
          </a:p>
          <a:p>
            <a:r>
              <a:rPr lang="en-IN" b="1" dirty="0">
                <a:solidFill>
                  <a:srgbClr val="C00000"/>
                </a:solidFill>
              </a:rPr>
              <a:t>Temporal Analysis of Reviews:</a:t>
            </a:r>
            <a:r>
              <a:rPr lang="en-IN" dirty="0">
                <a:solidFill>
                  <a:srgbClr val="C00000"/>
                </a:solidFill>
              </a:rPr>
              <a:t> </a:t>
            </a:r>
            <a:r>
              <a:rPr lang="en-IN" dirty="0" err="1">
                <a:solidFill>
                  <a:srgbClr val="C00000"/>
                </a:solidFill>
              </a:rPr>
              <a:t>Analyze</a:t>
            </a:r>
            <a:r>
              <a:rPr lang="en-IN" dirty="0">
                <a:solidFill>
                  <a:srgbClr val="C00000"/>
                </a:solidFill>
              </a:rPr>
              <a:t> the distribution of reviews over time. Identify peak periods of review activity and correlate them with events like book launches or promotions.</a:t>
            </a:r>
          </a:p>
          <a:p>
            <a:r>
              <a:rPr lang="en-IN" dirty="0">
                <a:solidFill>
                  <a:srgbClr val="C00000"/>
                </a:solidFill>
              </a:rPr>
              <a:t> </a:t>
            </a:r>
          </a:p>
          <a:p>
            <a:r>
              <a:rPr lang="en-IN" b="1" dirty="0">
                <a:solidFill>
                  <a:srgbClr val="C00000"/>
                </a:solidFill>
              </a:rPr>
              <a:t>Top Authors and Genres by Rating: </a:t>
            </a:r>
            <a:r>
              <a:rPr lang="en-IN" dirty="0">
                <a:solidFill>
                  <a:srgbClr val="C00000"/>
                </a:solidFill>
              </a:rPr>
              <a:t>Identify the top authors and genres based on average ratings of their books. Determine which authors and genres are highly rated by customers.</a:t>
            </a:r>
          </a:p>
          <a:p>
            <a:r>
              <a:rPr lang="en-IN" dirty="0">
                <a:solidFill>
                  <a:srgbClr val="C00000"/>
                </a:solidFill>
              </a:rPr>
              <a:t> </a:t>
            </a:r>
          </a:p>
          <a:p>
            <a:r>
              <a:rPr lang="en-IN" b="1" dirty="0">
                <a:solidFill>
                  <a:srgbClr val="C00000"/>
                </a:solidFill>
              </a:rPr>
              <a:t>Review Length and Rating Correlation:</a:t>
            </a:r>
            <a:r>
              <a:rPr lang="en-IN" dirty="0">
                <a:solidFill>
                  <a:srgbClr val="C00000"/>
                </a:solidFill>
              </a:rPr>
              <a:t> Investigate if there's a correlation between the length of reviews and the ratings given. Determine if longer reviews tend to be more positive or negative</a:t>
            </a:r>
            <a:r>
              <a:rPr lang="en-IN" dirty="0" smtClean="0">
                <a:solidFill>
                  <a:srgbClr val="C00000"/>
                </a:solidFill>
              </a:rPr>
              <a:t>.</a:t>
            </a:r>
          </a:p>
          <a:p>
            <a:endParaRPr lang="en-IN" dirty="0">
              <a:solidFill>
                <a:srgbClr val="C00000"/>
              </a:solidFill>
            </a:endParaRPr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04AFAC-3853-4075-9D67-1DFAC7BAD522}"/>
              </a:ext>
            </a:extLst>
          </p:cNvPr>
          <p:cNvSpPr txBox="1"/>
          <p:nvPr/>
        </p:nvSpPr>
        <p:spPr>
          <a:xfrm>
            <a:off x="0" y="0"/>
            <a:ext cx="12192000" cy="212365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6600" dirty="0" smtClean="0">
              <a:solidFill>
                <a:srgbClr val="C00000"/>
              </a:solidFill>
            </a:endParaRPr>
          </a:p>
          <a:p>
            <a:pPr algn="ctr"/>
            <a:r>
              <a:rPr lang="en-US" sz="6600" dirty="0" smtClean="0">
                <a:solidFill>
                  <a:srgbClr val="C00000"/>
                </a:solidFill>
              </a:rPr>
              <a:t>Dashboard Tasks</a:t>
            </a:r>
            <a:endParaRPr lang="en-US" sz="6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147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7163" y="-109538"/>
            <a:ext cx="12506325" cy="707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11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9563" y="-195263"/>
            <a:ext cx="12811125" cy="724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907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3850" y="-185738"/>
            <a:ext cx="12839700" cy="722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973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743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04AFAC-3853-4075-9D67-1DFAC7BAD522}"/>
              </a:ext>
            </a:extLst>
          </p:cNvPr>
          <p:cNvSpPr txBox="1"/>
          <p:nvPr/>
        </p:nvSpPr>
        <p:spPr>
          <a:xfrm>
            <a:off x="0" y="0"/>
            <a:ext cx="12192000" cy="66787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9600" dirty="0" smtClean="0">
              <a:solidFill>
                <a:schemeClr val="bg1"/>
              </a:solidFill>
            </a:endParaRPr>
          </a:p>
          <a:p>
            <a:pPr algn="ctr"/>
            <a:endParaRPr lang="en-US" sz="9600" dirty="0">
              <a:solidFill>
                <a:schemeClr val="bg1"/>
              </a:solidFill>
            </a:endParaRPr>
          </a:p>
          <a:p>
            <a:pPr algn="ctr"/>
            <a:r>
              <a:rPr lang="en-US" sz="9600" dirty="0" smtClean="0">
                <a:solidFill>
                  <a:srgbClr val="C00000"/>
                </a:solidFill>
              </a:rPr>
              <a:t>Thank You.</a:t>
            </a:r>
          </a:p>
          <a:p>
            <a:pPr algn="ctr"/>
            <a:endParaRPr lang="en-US" sz="4000" dirty="0" smtClean="0">
              <a:solidFill>
                <a:schemeClr val="bg1"/>
              </a:solidFill>
            </a:endParaRPr>
          </a:p>
          <a:p>
            <a:pPr algn="ctr"/>
            <a:endParaRPr lang="en-US" sz="4000" dirty="0">
              <a:solidFill>
                <a:schemeClr val="bg1"/>
              </a:solidFill>
            </a:endParaRPr>
          </a:p>
          <a:p>
            <a:pPr algn="ctr"/>
            <a:endParaRPr lang="en-US" sz="4000" dirty="0" smtClean="0">
              <a:solidFill>
                <a:schemeClr val="bg1"/>
              </a:solidFill>
            </a:endParaRPr>
          </a:p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2418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0197B2C-157D-431D-A72D-443C3A54E3A2}"/>
              </a:ext>
            </a:extLst>
          </p:cNvPr>
          <p:cNvSpPr txBox="1"/>
          <p:nvPr/>
        </p:nvSpPr>
        <p:spPr>
          <a:xfrm>
            <a:off x="609600" y="1608880"/>
            <a:ext cx="10972800" cy="4924425"/>
          </a:xfrm>
          <a:prstGeom prst="rect">
            <a:avLst/>
          </a:prstGeom>
          <a:solidFill>
            <a:srgbClr val="1A373E"/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1. </a:t>
            </a:r>
            <a:r>
              <a:rPr lang="en-US" sz="2000" b="1" dirty="0">
                <a:solidFill>
                  <a:schemeClr val="bg1"/>
                </a:solidFill>
              </a:rPr>
              <a:t>Total Crimes:</a:t>
            </a:r>
          </a:p>
          <a:p>
            <a:r>
              <a:rPr lang="en-US" dirty="0">
                <a:solidFill>
                  <a:schemeClr val="bg1"/>
                </a:solidFill>
              </a:rPr>
              <a:t>   - Sum of all reported crimes in the dataset.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2. </a:t>
            </a:r>
            <a:r>
              <a:rPr lang="en-US" sz="2000" b="1" dirty="0">
                <a:solidFill>
                  <a:schemeClr val="bg1"/>
                </a:solidFill>
              </a:rPr>
              <a:t>Crime Distribution by Year and Yearly Changes:</a:t>
            </a:r>
          </a:p>
          <a:p>
            <a:r>
              <a:rPr lang="en-US" dirty="0">
                <a:solidFill>
                  <a:schemeClr val="bg1"/>
                </a:solidFill>
              </a:rPr>
              <a:t>   - Analysis of crimes categorized by year, including insights into the year-over-year changes.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3. </a:t>
            </a:r>
            <a:r>
              <a:rPr lang="en-US" sz="2000" b="1" dirty="0">
                <a:solidFill>
                  <a:schemeClr val="bg1"/>
                </a:solidFill>
              </a:rPr>
              <a:t>Crimes by Time Range (e.g., 3:00 AM to 5:59 AM):</a:t>
            </a:r>
          </a:p>
          <a:p>
            <a:r>
              <a:rPr lang="en-US" dirty="0">
                <a:solidFill>
                  <a:schemeClr val="bg1"/>
                </a:solidFill>
              </a:rPr>
              <a:t>   - Exploration of crime occurrences within specific time intervals, providing a detailed breakdown.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4. </a:t>
            </a:r>
            <a:r>
              <a:rPr lang="en-US" sz="2000" b="1" dirty="0" err="1">
                <a:solidFill>
                  <a:schemeClr val="bg1"/>
                </a:solidFill>
              </a:rPr>
              <a:t>Hitmap</a:t>
            </a:r>
            <a:r>
              <a:rPr lang="en-US" sz="2000" b="1" dirty="0">
                <a:solidFill>
                  <a:schemeClr val="bg1"/>
                </a:solidFill>
              </a:rPr>
              <a:t> Showing Crime Distribution by Weekdays and Months:</a:t>
            </a:r>
          </a:p>
          <a:p>
            <a:r>
              <a:rPr lang="en-US" dirty="0">
                <a:solidFill>
                  <a:schemeClr val="bg1"/>
                </a:solidFill>
              </a:rPr>
              <a:t>   - Visualization using a </a:t>
            </a:r>
            <a:r>
              <a:rPr lang="en-US" dirty="0" err="1">
                <a:solidFill>
                  <a:schemeClr val="bg1"/>
                </a:solidFill>
              </a:rPr>
              <a:t>hitmap</a:t>
            </a:r>
            <a:r>
              <a:rPr lang="en-US" dirty="0">
                <a:solidFill>
                  <a:schemeClr val="bg1"/>
                </a:solidFill>
              </a:rPr>
              <a:t> to illustrate how crimes are distributed across weekdays and months.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5. </a:t>
            </a:r>
            <a:r>
              <a:rPr lang="en-US" sz="2000" b="1" dirty="0">
                <a:solidFill>
                  <a:schemeClr val="bg1"/>
                </a:solidFill>
              </a:rPr>
              <a:t>Crimes by Country:</a:t>
            </a:r>
          </a:p>
          <a:p>
            <a:r>
              <a:rPr lang="en-US" dirty="0">
                <a:solidFill>
                  <a:schemeClr val="bg1"/>
                </a:solidFill>
              </a:rPr>
              <a:t>   - Examination of crimes categorized by the country where they occurred.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04AFAC-3853-4075-9D67-1DFAC7BAD522}"/>
              </a:ext>
            </a:extLst>
          </p:cNvPr>
          <p:cNvSpPr txBox="1"/>
          <p:nvPr/>
        </p:nvSpPr>
        <p:spPr>
          <a:xfrm>
            <a:off x="2476982" y="324695"/>
            <a:ext cx="675382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</a:rPr>
              <a:t>Dashboard Tasks</a:t>
            </a:r>
          </a:p>
        </p:txBody>
      </p:sp>
    </p:spTree>
    <p:extLst>
      <p:ext uri="{BB962C8B-B14F-4D97-AF65-F5344CB8AC3E}">
        <p14:creationId xmlns:p14="http://schemas.microsoft.com/office/powerpoint/2010/main" val="120707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0197B2C-157D-431D-A72D-443C3A54E3A2}"/>
              </a:ext>
            </a:extLst>
          </p:cNvPr>
          <p:cNvSpPr txBox="1"/>
          <p:nvPr/>
        </p:nvSpPr>
        <p:spPr>
          <a:xfrm>
            <a:off x="563301" y="1990846"/>
            <a:ext cx="11065398" cy="3477875"/>
          </a:xfrm>
          <a:prstGeom prst="rect">
            <a:avLst/>
          </a:prstGeom>
          <a:solidFill>
            <a:srgbClr val="1A373E"/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6. </a:t>
            </a:r>
            <a:r>
              <a:rPr lang="en-US" sz="2000" b="1" dirty="0">
                <a:solidFill>
                  <a:schemeClr val="bg1"/>
                </a:solidFill>
              </a:rPr>
              <a:t>Total Resolved and Unresolved Crimes:</a:t>
            </a:r>
          </a:p>
          <a:p>
            <a:r>
              <a:rPr lang="en-US" dirty="0">
                <a:solidFill>
                  <a:schemeClr val="bg1"/>
                </a:solidFill>
              </a:rPr>
              <a:t>   - Distinction between resolved and unresolved crimes, offering an overview of the overall resolution rate.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7. </a:t>
            </a:r>
            <a:r>
              <a:rPr lang="en-US" sz="2000" b="1" dirty="0">
                <a:solidFill>
                  <a:schemeClr val="bg1"/>
                </a:solidFill>
              </a:rPr>
              <a:t>Monthly Crime Trend with Percentage Variance:</a:t>
            </a:r>
          </a:p>
          <a:p>
            <a:r>
              <a:rPr lang="en-US" dirty="0">
                <a:solidFill>
                  <a:schemeClr val="bg1"/>
                </a:solidFill>
              </a:rPr>
              <a:t>   - Analysis of the monthly crime trend, accompanied by the percentage variance to highlight fluctuations.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8. </a:t>
            </a:r>
            <a:r>
              <a:rPr lang="en-US" sz="2000" b="1" dirty="0">
                <a:solidFill>
                  <a:schemeClr val="bg1"/>
                </a:solidFill>
              </a:rPr>
              <a:t>Identification of the Most Dangerous Time of the Day:</a:t>
            </a:r>
          </a:p>
          <a:p>
            <a:r>
              <a:rPr lang="en-US" dirty="0">
                <a:solidFill>
                  <a:schemeClr val="bg1"/>
                </a:solidFill>
              </a:rPr>
              <a:t>   - Exploration to pinpoint the specific time periods during the day associated with a higher frequency of crimes.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28F2F8EA-3A7F-4DF5-8B6C-37380E485FB8}"/>
              </a:ext>
            </a:extLst>
          </p:cNvPr>
          <p:cNvSpPr txBox="1"/>
          <p:nvPr/>
        </p:nvSpPr>
        <p:spPr>
          <a:xfrm>
            <a:off x="2476982" y="324695"/>
            <a:ext cx="675382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</a:rPr>
              <a:t>Dashboard Tasks</a:t>
            </a:r>
          </a:p>
        </p:txBody>
      </p:sp>
    </p:spTree>
    <p:extLst>
      <p:ext uri="{BB962C8B-B14F-4D97-AF65-F5344CB8AC3E}">
        <p14:creationId xmlns:p14="http://schemas.microsoft.com/office/powerpoint/2010/main" val="419804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541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268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63419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04AFAC-3853-4075-9D67-1DFAC7BAD522}"/>
              </a:ext>
            </a:extLst>
          </p:cNvPr>
          <p:cNvSpPr txBox="1"/>
          <p:nvPr/>
        </p:nvSpPr>
        <p:spPr>
          <a:xfrm>
            <a:off x="0" y="0"/>
            <a:ext cx="12192000" cy="7786747"/>
          </a:xfrm>
          <a:prstGeom prst="rect">
            <a:avLst/>
          </a:prstGeom>
          <a:solidFill>
            <a:srgbClr val="2C4A3E"/>
          </a:solidFill>
        </p:spPr>
        <p:txBody>
          <a:bodyPr wrap="square" rtlCol="0">
            <a:spAutoFit/>
          </a:bodyPr>
          <a:lstStyle/>
          <a:p>
            <a:pPr algn="ctr"/>
            <a:endParaRPr lang="en-US" sz="9600" dirty="0" smtClean="0">
              <a:solidFill>
                <a:schemeClr val="bg1"/>
              </a:solidFill>
            </a:endParaRPr>
          </a:p>
          <a:p>
            <a:pPr algn="ctr"/>
            <a:endParaRPr lang="en-US" sz="9600" dirty="0" smtClean="0">
              <a:solidFill>
                <a:schemeClr val="bg1"/>
              </a:solidFill>
            </a:endParaRPr>
          </a:p>
          <a:p>
            <a:pPr algn="ctr"/>
            <a:r>
              <a:rPr lang="en-US" sz="9600" dirty="0" smtClean="0">
                <a:solidFill>
                  <a:schemeClr val="bg1"/>
                </a:solidFill>
              </a:rPr>
              <a:t>Thank You.</a:t>
            </a:r>
          </a:p>
          <a:p>
            <a:pPr algn="ctr"/>
            <a:endParaRPr lang="en-US" sz="9600" dirty="0">
              <a:solidFill>
                <a:schemeClr val="bg1"/>
              </a:solidFill>
            </a:endParaRPr>
          </a:p>
          <a:p>
            <a:pPr algn="ctr"/>
            <a:endParaRPr lang="en-US" sz="9600" dirty="0" smtClean="0">
              <a:solidFill>
                <a:schemeClr val="bg1"/>
              </a:solidFill>
            </a:endParaRPr>
          </a:p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6650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0197B2C-157D-431D-A72D-443C3A54E3A2}"/>
              </a:ext>
            </a:extLst>
          </p:cNvPr>
          <p:cNvSpPr txBox="1"/>
          <p:nvPr/>
        </p:nvSpPr>
        <p:spPr>
          <a:xfrm>
            <a:off x="0" y="0"/>
            <a:ext cx="12192000" cy="132343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endParaRPr lang="en-US" sz="2000" dirty="0" smtClean="0">
              <a:solidFill>
                <a:schemeClr val="bg1"/>
              </a:solidFill>
            </a:endParaRPr>
          </a:p>
          <a:p>
            <a:pPr algn="ctr"/>
            <a:endParaRPr lang="en-US" sz="2000" dirty="0">
              <a:solidFill>
                <a:schemeClr val="bg1"/>
              </a:solidFill>
            </a:endParaRPr>
          </a:p>
          <a:p>
            <a:pPr algn="ctr"/>
            <a:endParaRPr lang="en-US" sz="2000" dirty="0" smtClean="0">
              <a:solidFill>
                <a:schemeClr val="bg1"/>
              </a:solidFill>
            </a:endParaRPr>
          </a:p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Microsoft PowerBI Project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04AFAC-3853-4075-9D67-1DFAC7BAD522}"/>
              </a:ext>
            </a:extLst>
          </p:cNvPr>
          <p:cNvSpPr txBox="1"/>
          <p:nvPr/>
        </p:nvSpPr>
        <p:spPr>
          <a:xfrm>
            <a:off x="0" y="2893099"/>
            <a:ext cx="12192000" cy="3970318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</a:rPr>
              <a:t>Submitted by </a:t>
            </a:r>
          </a:p>
          <a:p>
            <a:pPr algn="ctr"/>
            <a:endParaRPr lang="en-US" sz="3600" dirty="0" smtClean="0">
              <a:solidFill>
                <a:schemeClr val="bg1"/>
              </a:solidFill>
            </a:endParaRPr>
          </a:p>
          <a:p>
            <a:pPr algn="ctr"/>
            <a:r>
              <a:rPr lang="en-US" sz="4800" dirty="0" smtClean="0">
                <a:solidFill>
                  <a:schemeClr val="bg1"/>
                </a:solidFill>
              </a:rPr>
              <a:t>RABIA BASRI</a:t>
            </a:r>
          </a:p>
          <a:p>
            <a:pPr algn="ctr"/>
            <a:endParaRPr lang="en-US" sz="4800" dirty="0">
              <a:solidFill>
                <a:schemeClr val="bg1"/>
              </a:solidFill>
            </a:endParaRPr>
          </a:p>
          <a:p>
            <a:pPr algn="ctr"/>
            <a:endParaRPr lang="en-US" sz="4800" dirty="0" smtClean="0">
              <a:solidFill>
                <a:schemeClr val="bg1"/>
              </a:solidFill>
            </a:endParaRPr>
          </a:p>
          <a:p>
            <a:pPr algn="ctr"/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0197B2C-157D-431D-A72D-443C3A54E3A2}"/>
              </a:ext>
            </a:extLst>
          </p:cNvPr>
          <p:cNvSpPr txBox="1"/>
          <p:nvPr/>
        </p:nvSpPr>
        <p:spPr>
          <a:xfrm>
            <a:off x="0" y="1323439"/>
            <a:ext cx="12192000" cy="1569660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  Project 2 – HR Analytics Dashboard</a:t>
            </a:r>
          </a:p>
          <a:p>
            <a:pPr algn="ctr"/>
            <a:endParaRPr lang="en-US" sz="2400" dirty="0">
              <a:solidFill>
                <a:schemeClr val="bg1"/>
              </a:solidFill>
            </a:endParaRPr>
          </a:p>
          <a:p>
            <a:pPr algn="ctr"/>
            <a:endParaRPr lang="en-US" sz="2400" dirty="0" smtClean="0">
              <a:solidFill>
                <a:schemeClr val="bg1"/>
              </a:solidFill>
            </a:endParaRPr>
          </a:p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8205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0197B2C-157D-431D-A72D-443C3A54E3A2}"/>
              </a:ext>
            </a:extLst>
          </p:cNvPr>
          <p:cNvSpPr txBox="1"/>
          <p:nvPr/>
        </p:nvSpPr>
        <p:spPr>
          <a:xfrm>
            <a:off x="0" y="1107996"/>
            <a:ext cx="12192000" cy="578619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1. </a:t>
            </a:r>
            <a:r>
              <a:rPr lang="en-US" sz="2000" b="1" dirty="0">
                <a:solidFill>
                  <a:schemeClr val="bg1"/>
                </a:solidFill>
              </a:rPr>
              <a:t>Total </a:t>
            </a:r>
            <a:r>
              <a:rPr lang="en-US" sz="2000" b="1" dirty="0" smtClean="0">
                <a:solidFill>
                  <a:schemeClr val="bg1"/>
                </a:solidFill>
              </a:rPr>
              <a:t>Employees:</a:t>
            </a:r>
            <a:endParaRPr lang="en-US" sz="2000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  - Sum of all </a:t>
            </a:r>
            <a:r>
              <a:rPr lang="en-US" dirty="0" smtClean="0">
                <a:solidFill>
                  <a:schemeClr val="bg1"/>
                </a:solidFill>
              </a:rPr>
              <a:t>the Employees in </a:t>
            </a:r>
            <a:r>
              <a:rPr lang="en-US" dirty="0">
                <a:solidFill>
                  <a:schemeClr val="bg1"/>
                </a:solidFill>
              </a:rPr>
              <a:t>the dataset.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2. </a:t>
            </a:r>
            <a:r>
              <a:rPr lang="en-US" sz="2000" b="1" dirty="0" smtClean="0">
                <a:solidFill>
                  <a:schemeClr val="bg1"/>
                </a:solidFill>
              </a:rPr>
              <a:t>Finding the Total Attrition and Attrition Percentage:</a:t>
            </a:r>
            <a:endParaRPr lang="en-US" sz="2000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  - Analysis </a:t>
            </a:r>
            <a:r>
              <a:rPr lang="en-US" dirty="0" smtClean="0">
                <a:solidFill>
                  <a:schemeClr val="bg1"/>
                </a:solidFill>
              </a:rPr>
              <a:t>Attrition of the Employees , the sum and the percentage of the attrition.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3. </a:t>
            </a:r>
            <a:r>
              <a:rPr lang="en-US" sz="2000" b="1" dirty="0" smtClean="0">
                <a:solidFill>
                  <a:schemeClr val="bg1"/>
                </a:solidFill>
              </a:rPr>
              <a:t>Average years spent in the company by all the employees:</a:t>
            </a:r>
            <a:endParaRPr lang="en-US" sz="2000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  - Exploration </a:t>
            </a:r>
            <a:r>
              <a:rPr lang="en-US" dirty="0" smtClean="0">
                <a:solidFill>
                  <a:schemeClr val="bg1"/>
                </a:solidFill>
              </a:rPr>
              <a:t>of the employees interest in their job and the Time they had spent in the Company.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4. </a:t>
            </a:r>
            <a:r>
              <a:rPr lang="en-US" sz="2000" b="1" dirty="0" smtClean="0">
                <a:solidFill>
                  <a:schemeClr val="bg1"/>
                </a:solidFill>
              </a:rPr>
              <a:t>Filter to distribute the data by Sex(Male or Female):</a:t>
            </a:r>
            <a:endParaRPr lang="en-US" sz="2000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  - Visualization </a:t>
            </a:r>
            <a:r>
              <a:rPr lang="en-US" dirty="0" smtClean="0">
                <a:solidFill>
                  <a:schemeClr val="bg1"/>
                </a:solidFill>
              </a:rPr>
              <a:t>Changes to the filters used in Dashboard according to the sex.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5. </a:t>
            </a:r>
            <a:r>
              <a:rPr lang="en-US" sz="2000" b="1" dirty="0" smtClean="0">
                <a:solidFill>
                  <a:schemeClr val="bg1"/>
                </a:solidFill>
              </a:rPr>
              <a:t>Count of Employees working in Different Departments:</a:t>
            </a:r>
            <a:endParaRPr lang="en-US" sz="2000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  - </a:t>
            </a:r>
            <a:r>
              <a:rPr lang="en-US" dirty="0" smtClean="0">
                <a:solidFill>
                  <a:schemeClr val="bg1"/>
                </a:solidFill>
              </a:rPr>
              <a:t>Table visual to show the count of employees in different departments.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04AFAC-3853-4075-9D67-1DFAC7BAD522}"/>
              </a:ext>
            </a:extLst>
          </p:cNvPr>
          <p:cNvSpPr txBox="1"/>
          <p:nvPr/>
        </p:nvSpPr>
        <p:spPr>
          <a:xfrm>
            <a:off x="0" y="0"/>
            <a:ext cx="12192000" cy="1107996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</a:rPr>
              <a:t>Dashboard Tasks</a:t>
            </a:r>
          </a:p>
        </p:txBody>
      </p:sp>
    </p:spTree>
    <p:extLst>
      <p:ext uri="{BB962C8B-B14F-4D97-AF65-F5344CB8AC3E}">
        <p14:creationId xmlns:p14="http://schemas.microsoft.com/office/powerpoint/2010/main" val="3322695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0197B2C-157D-431D-A72D-443C3A54E3A2}"/>
              </a:ext>
            </a:extLst>
          </p:cNvPr>
          <p:cNvSpPr txBox="1"/>
          <p:nvPr/>
        </p:nvSpPr>
        <p:spPr>
          <a:xfrm>
            <a:off x="0" y="1107996"/>
            <a:ext cx="12192000" cy="5755422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7</a:t>
            </a:r>
            <a:r>
              <a:rPr lang="en-US" dirty="0" smtClean="0">
                <a:solidFill>
                  <a:schemeClr val="bg1"/>
                </a:solidFill>
              </a:rPr>
              <a:t>.  </a:t>
            </a:r>
            <a:r>
              <a:rPr lang="en-US" b="1" dirty="0" smtClean="0">
                <a:solidFill>
                  <a:schemeClr val="bg1"/>
                </a:solidFill>
              </a:rPr>
              <a:t>Attrition of the employees with time</a:t>
            </a:r>
            <a:r>
              <a:rPr lang="en-US" sz="2000" b="1" dirty="0" smtClean="0">
                <a:solidFill>
                  <a:schemeClr val="bg1"/>
                </a:solidFill>
              </a:rPr>
              <a:t>:</a:t>
            </a:r>
            <a:endParaRPr lang="en-US" sz="2000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  - </a:t>
            </a:r>
            <a:r>
              <a:rPr lang="en-US" dirty="0" smtClean="0">
                <a:solidFill>
                  <a:schemeClr val="bg1"/>
                </a:solidFill>
              </a:rPr>
              <a:t>An Area chart to display how the employees interest with Time.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8</a:t>
            </a:r>
            <a:r>
              <a:rPr lang="en-US" dirty="0" smtClean="0">
                <a:solidFill>
                  <a:schemeClr val="bg1"/>
                </a:solidFill>
              </a:rPr>
              <a:t>. </a:t>
            </a:r>
            <a:r>
              <a:rPr lang="en-US" sz="2000" b="1" dirty="0" smtClean="0">
                <a:solidFill>
                  <a:schemeClr val="bg1"/>
                </a:solidFill>
              </a:rPr>
              <a:t>Finding the Attrition rate Salary Hike and Business Travel:</a:t>
            </a:r>
            <a:endParaRPr lang="en-US" sz="2000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  - </a:t>
            </a:r>
            <a:r>
              <a:rPr lang="en-US" dirty="0" smtClean="0">
                <a:solidFill>
                  <a:schemeClr val="bg1"/>
                </a:solidFill>
              </a:rPr>
              <a:t>Analyzing Attrition of the Employees , the sum and the percentage of the attrition.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9</a:t>
            </a:r>
            <a:r>
              <a:rPr lang="en-US" dirty="0" smtClean="0">
                <a:solidFill>
                  <a:schemeClr val="bg1"/>
                </a:solidFill>
              </a:rPr>
              <a:t>. </a:t>
            </a:r>
            <a:r>
              <a:rPr lang="en-US" sz="2000" b="1" dirty="0" smtClean="0">
                <a:solidFill>
                  <a:schemeClr val="bg1"/>
                </a:solidFill>
              </a:rPr>
              <a:t>Find how the Employees Education and Job role is effecting the Attrition rate:</a:t>
            </a:r>
            <a:endParaRPr lang="en-US" sz="2000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  - Exploration </a:t>
            </a:r>
            <a:r>
              <a:rPr lang="en-US" dirty="0" smtClean="0">
                <a:solidFill>
                  <a:schemeClr val="bg1"/>
                </a:solidFill>
              </a:rPr>
              <a:t>of the employees Job Role and their Education.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 smtClean="0">
                <a:solidFill>
                  <a:schemeClr val="bg1"/>
                </a:solidFill>
              </a:rPr>
              <a:t>10</a:t>
            </a:r>
            <a:r>
              <a:rPr lang="en-US" b="1" dirty="0" smtClean="0">
                <a:solidFill>
                  <a:schemeClr val="bg1"/>
                </a:solidFill>
              </a:rPr>
              <a:t>. A Reset Button to Reset all the Filters</a:t>
            </a:r>
            <a:r>
              <a:rPr lang="en-US" sz="2000" b="1" dirty="0" smtClean="0">
                <a:solidFill>
                  <a:schemeClr val="bg1"/>
                </a:solidFill>
              </a:rPr>
              <a:t>:</a:t>
            </a:r>
            <a:endParaRPr lang="en-US" sz="2000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  - Visualization </a:t>
            </a:r>
            <a:r>
              <a:rPr lang="en-US" dirty="0" smtClean="0">
                <a:solidFill>
                  <a:schemeClr val="bg1"/>
                </a:solidFill>
              </a:rPr>
              <a:t>Changes to the Default view once the Reset Button is clicked.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04AFAC-3853-4075-9D67-1DFAC7BAD522}"/>
              </a:ext>
            </a:extLst>
          </p:cNvPr>
          <p:cNvSpPr txBox="1"/>
          <p:nvPr/>
        </p:nvSpPr>
        <p:spPr>
          <a:xfrm>
            <a:off x="0" y="0"/>
            <a:ext cx="12192000" cy="1107996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</a:rPr>
              <a:t>Dashboard Tasks</a:t>
            </a:r>
          </a:p>
        </p:txBody>
      </p:sp>
    </p:spTree>
    <p:extLst>
      <p:ext uri="{BB962C8B-B14F-4D97-AF65-F5344CB8AC3E}">
        <p14:creationId xmlns:p14="http://schemas.microsoft.com/office/powerpoint/2010/main" val="2779286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</TotalTime>
  <Words>559</Words>
  <Application>Microsoft Office PowerPoint</Application>
  <PresentationFormat>Widescreen</PresentationFormat>
  <Paragraphs>144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Rabia Basri</dc:creator>
  <cp:lastModifiedBy>Microsoft account</cp:lastModifiedBy>
  <cp:revision>47</cp:revision>
  <dcterms:created xsi:type="dcterms:W3CDTF">2023-12-17T17:47:56Z</dcterms:created>
  <dcterms:modified xsi:type="dcterms:W3CDTF">2024-05-01T17:03:23Z</dcterms:modified>
</cp:coreProperties>
</file>

<file path=docProps/thumbnail.jpeg>
</file>